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71" r:id="rId3"/>
    <p:sldId id="258" r:id="rId4"/>
    <p:sldId id="257" r:id="rId5"/>
    <p:sldId id="259" r:id="rId6"/>
    <p:sldId id="286" r:id="rId7"/>
    <p:sldId id="289" r:id="rId8"/>
    <p:sldId id="290" r:id="rId9"/>
    <p:sldId id="291" r:id="rId10"/>
    <p:sldId id="292" r:id="rId11"/>
    <p:sldId id="293" r:id="rId12"/>
    <p:sldId id="294" r:id="rId13"/>
    <p:sldId id="285" r:id="rId14"/>
    <p:sldId id="261" r:id="rId15"/>
    <p:sldId id="260" r:id="rId16"/>
    <p:sldId id="288" r:id="rId17"/>
    <p:sldId id="263" r:id="rId18"/>
    <p:sldId id="265" r:id="rId19"/>
    <p:sldId id="266" r:id="rId20"/>
    <p:sldId id="272" r:id="rId21"/>
    <p:sldId id="267" r:id="rId22"/>
    <p:sldId id="278" r:id="rId23"/>
    <p:sldId id="268" r:id="rId24"/>
    <p:sldId id="273" r:id="rId25"/>
    <p:sldId id="287" r:id="rId26"/>
    <p:sldId id="297" r:id="rId27"/>
    <p:sldId id="298" r:id="rId28"/>
    <p:sldId id="313" r:id="rId29"/>
    <p:sldId id="299" r:id="rId30"/>
    <p:sldId id="300" r:id="rId31"/>
    <p:sldId id="302" r:id="rId32"/>
    <p:sldId id="303" r:id="rId33"/>
    <p:sldId id="305" r:id="rId34"/>
    <p:sldId id="306" r:id="rId35"/>
    <p:sldId id="307" r:id="rId36"/>
    <p:sldId id="308" r:id="rId37"/>
    <p:sldId id="304" r:id="rId38"/>
    <p:sldId id="310" r:id="rId39"/>
    <p:sldId id="311" r:id="rId40"/>
    <p:sldId id="312" r:id="rId41"/>
    <p:sldId id="309" r:id="rId42"/>
    <p:sldId id="315" r:id="rId43"/>
    <p:sldId id="316" r:id="rId44"/>
    <p:sldId id="317" r:id="rId45"/>
    <p:sldId id="270" r:id="rId46"/>
    <p:sldId id="295" r:id="rId47"/>
    <p:sldId id="262" r:id="rId48"/>
    <p:sldId id="296" r:id="rId49"/>
    <p:sldId id="318" r:id="rId50"/>
    <p:sldId id="264" r:id="rId51"/>
    <p:sldId id="320" r:id="rId52"/>
    <p:sldId id="319" r:id="rId53"/>
    <p:sldId id="321" r:id="rId54"/>
    <p:sldId id="322" r:id="rId55"/>
    <p:sldId id="283" r:id="rId56"/>
    <p:sldId id="282" r:id="rId57"/>
    <p:sldId id="314" r:id="rId58"/>
    <p:sldId id="28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6"/>
    <p:restoredTop sz="94712"/>
  </p:normalViewPr>
  <p:slideViewPr>
    <p:cSldViewPr snapToGrid="0" snapToObjects="1">
      <p:cViewPr>
        <p:scale>
          <a:sx n="100" d="100"/>
          <a:sy n="100" d="100"/>
        </p:scale>
        <p:origin x="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902E-7131-F544-B7D1-C209B7F5402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4F301-A6C4-1C41-B56A-D983AAC1E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67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A323F-FFCF-FF49-842B-764BEF8D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CEC791-6C40-C345-8479-CA96F3B4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A4C5C69-3286-9747-A130-E6DA3A7C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26ABA-06FB-4044-BCAD-0490D4FB4924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2292A9-E9E2-B84C-95EC-BE927071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3B0CA-4361-3647-B810-A971956C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9CE60-A7F3-3448-A8F8-432F0BF9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7880889-DD63-D24B-B34B-958029693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925AC0-540C-D744-BDAD-B32768DC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A9EF-4ADF-8F4B-B528-E2D313C4E67E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8400DD-07AA-8A47-A7A8-3041E45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8B58FC-5588-4840-B008-94EAA833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346E003-808F-3144-82E9-9D4B23565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E2B1CAB-FED8-CC43-9962-533E3D4F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A11347-7BC0-E041-8D12-4130CD0F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36D17-0D96-5A4A-BFD3-D1998783BC2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40CCDBB-ADCF-7944-9F8B-08CD9B4B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7CA827F-74EC-864B-B8D7-B9AF6492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B917EF-654A-7446-836A-0980F08B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4B0A72-04D1-CD41-B3B5-97496493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8A824EC-7A43-DA48-BC13-EA61DDD7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6C89D-8B5D-EE43-92F8-C0339028E422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D8438F-73B4-8641-938B-50B08D96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AF95A1-E14F-E649-9F62-80050C76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9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551BB3-D3D7-A64C-9FCA-79288AE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293635-20F3-D94A-B3A6-0A1D80B7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220DB6-4DDB-C04B-8CD4-5652CE94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C4A92-4A8F-F145-B5AB-4D05ED9309CF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73EC2F-DE7F-3D4C-84D4-8FCF219C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BEACB6-6824-2C47-964F-E79B0678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A77482-F488-3E45-B3A7-685CFD60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1C887-2A15-DD4E-A963-B45C380F1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7637D9A-EC83-FC4F-B5CD-66A5E6B3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042D3C-4E6D-CC40-A019-F7D3CCDA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DFAA3-C376-3445-9E28-CF7817FBCB2C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DA58DE-F64D-4E44-8FE4-E42850B6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49F3E8F-20BE-3C4A-AAED-5C0A8E84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705C27-DCC3-2942-9D84-B726A90C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E585688-D675-6C44-A139-E8702198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07BB108-3257-EA42-BF38-1260BE1FA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21035D0-5CE8-EB41-BB4C-11310AE0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1D8189-5530-3141-840C-CC4EA34DA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CA9B14C-FC3F-AC4A-8410-7F8C78FB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7F3E-9F55-7F44-90CC-7773BBB48BEC}" type="datetime1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7E607E0-9129-0540-8A42-5F0C2D37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60160E-629B-104F-9FAD-409D6FD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08676-498A-0A4E-B4D3-C36A4455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FF2F75-A0B0-C840-A9BD-6E2530B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5DE0-8F37-4346-B023-33F966EAA6DA}" type="datetime1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E12A9D3-629E-834B-A4E5-DCF4B274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09EFD-898F-734C-82FB-BA3C0C9E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28D7A5E-FE05-2B41-8C12-938DC3F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DFDF-493A-8145-98C1-95C8733FA60A}" type="datetime1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B7A5728-DA33-6942-9FFF-8583B632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D8C416-D614-2146-9B7E-9CBC0C15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641C52-FB45-424A-A5DE-04A6CDA5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868BA9-20FD-A14D-9DAE-384B585F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A3C813-204F-004C-B50D-70BEEDC0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60ADC40-1DA8-3745-B9DB-B1BE1870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24C21-B8FA-8540-9ADB-ED73F92C1EE8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5978C43-5F8F-854D-BB0B-09E710E6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2F37E3-D5A8-384C-9A53-E08423B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21CD05-B2D5-CB47-AF41-8A511F83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C223A3-4C8C-6044-BD5B-58390D39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970BA1C-5D21-5B4E-A554-4D06A0F6E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26746-5E67-9C47-9CD1-83173D8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6C958-5C5A-0942-A0BE-1049FAFB56AD}" type="datetime1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41E03E2-7E45-F84B-98DF-F5114644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0E6985-95AE-0944-9D2C-AE5FEA92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0D8ABE2-8097-004F-ACFA-F646A68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83D64E-90D7-2747-B15F-57E1D7FD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5D969E-999F-A94A-AD63-11422B623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16DC-902F-574E-B307-75C9EBE0413D}" type="datetime1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70A9C2-BF93-E647-BA74-247223447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89A0FF-E4FD-3649-A180-70B2CF73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77.emf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77.emf"/><Relationship Id="rId6" Type="http://schemas.openxmlformats.org/officeDocument/2006/relationships/image" Target="../media/image73.emf"/><Relationship Id="rId7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F5F4A4-0F8F-E54B-95B8-475AF7829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 Ratio </a:t>
            </a:r>
            <a:r>
              <a:rPr lang="en-US" dirty="0" smtClean="0"/>
              <a:t>Method Analysis </a:t>
            </a:r>
            <a:r>
              <a:rPr lang="en-US"/>
              <a:t>– </a:t>
            </a:r>
            <a:r>
              <a:rPr lang="en-US" smtClean="0"/>
              <a:t>60H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FAEEF7-B2A1-134E-BDA6-CB47D313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</a:t>
            </a:r>
            <a:r>
              <a:rPr lang="en-US" dirty="0" smtClean="0"/>
              <a:t>Kinnaird</a:t>
            </a:r>
          </a:p>
          <a:p>
            <a:r>
              <a:rPr lang="en-US" dirty="0" smtClean="0"/>
              <a:t>60H </a:t>
            </a:r>
            <a:r>
              <a:rPr lang="en-US" dirty="0" err="1" smtClean="0"/>
              <a:t>Unblinding</a:t>
            </a:r>
            <a:r>
              <a:rPr lang="en-US" dirty="0" smtClean="0"/>
              <a:t> Workshop</a:t>
            </a:r>
            <a:endParaRPr lang="en-US" dirty="0"/>
          </a:p>
          <a:p>
            <a:r>
              <a:rPr lang="en-US" dirty="0"/>
              <a:t>2/25/19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9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coincidence of clusters in 3 consecutive calorimeters are made with an energy cut of 10 MeV &lt; E &lt; 250 MeV and 5 ns &lt; </a:t>
            </a:r>
            <a:r>
              <a:rPr lang="en-US" dirty="0" err="1"/>
              <a:t>dt</a:t>
            </a:r>
            <a:r>
              <a:rPr lang="en-US" dirty="0"/>
              <a:t> &lt; 8.5 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E257F6-05DF-3A4C-BB9F-6B17BF79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87" y="2936750"/>
            <a:ext cx="5718213" cy="942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57FECC-4E61-7F4C-81B5-7B32F2AB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22" y="4001294"/>
            <a:ext cx="5163239" cy="25953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9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8000" cy="4351338"/>
          </a:xfrm>
        </p:spPr>
        <p:txBody>
          <a:bodyPr/>
          <a:lstStyle/>
          <a:p>
            <a:r>
              <a:rPr lang="en-US" dirty="0"/>
              <a:t>Frequency from tracking analysis:</a:t>
            </a:r>
          </a:p>
          <a:p>
            <a:r>
              <a:rPr lang="en-US" dirty="0"/>
              <a:t>Function pieces as:</a:t>
            </a:r>
          </a:p>
          <a:p>
            <a:r>
              <a:rPr lang="en-US" dirty="0" smtClean="0"/>
              <a:t>Not all </a:t>
            </a:r>
            <a:r>
              <a:rPr lang="en-US" dirty="0" err="1" smtClean="0"/>
              <a:t>cbo</a:t>
            </a:r>
            <a:r>
              <a:rPr lang="en-US" dirty="0" smtClean="0"/>
              <a:t> terms included </a:t>
            </a:r>
            <a:r>
              <a:rPr lang="en-US" dirty="0"/>
              <a:t>in </a:t>
            </a:r>
            <a:r>
              <a:rPr lang="en-US" dirty="0" smtClean="0"/>
              <a:t>calorimeter sum</a:t>
            </a:r>
            <a:r>
              <a:rPr lang="en-US" dirty="0" smtClean="0"/>
              <a:t> fit, all included in individual </a:t>
            </a:r>
            <a:r>
              <a:rPr lang="en-US" dirty="0" err="1" smtClean="0"/>
              <a:t>calo</a:t>
            </a:r>
            <a:r>
              <a:rPr lang="en-US" dirty="0" smtClean="0"/>
              <a:t> fits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D0DF35-9BC5-7542-BA20-F1CDE7B4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245" y="472210"/>
            <a:ext cx="4699555" cy="3300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C11B95-826C-1A47-AC8F-26D9BDED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94" y="4344182"/>
            <a:ext cx="8688636" cy="203598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9887" cy="4351338"/>
          </a:xfrm>
        </p:spPr>
        <p:txBody>
          <a:bodyPr/>
          <a:lstStyle/>
          <a:p>
            <a:r>
              <a:rPr lang="en-US" dirty="0"/>
              <a:t>Form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fit, since it divides out due to the VW frequency being very near an even multiple of the g-2 frequency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2E2570-825E-9F43-A9E6-9F124391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69" y="3041175"/>
            <a:ext cx="5371641" cy="365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69E3828-CF98-C946-BE07-063FD180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35" y="2495075"/>
            <a:ext cx="8610600" cy="5461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0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5B4892-3868-F045-A433-B3BF58EE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2805E-9536-EB41-8CB4-DBF61056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5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8C9E96-5CEA-FD45-B304-9B3DD478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95" y="1120252"/>
            <a:ext cx="8880907" cy="573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0CDD54-DE9F-8240-9A81-245399264276}"/>
              </a:ext>
            </a:extLst>
          </p:cNvPr>
          <p:cNvSpPr txBox="1"/>
          <p:nvPr/>
        </p:nvSpPr>
        <p:spPr>
          <a:xfrm>
            <a:off x="326572" y="143692"/>
            <a:ext cx="342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Pileup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D3C5492-8D7B-754D-840D-CC30B74A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642923"/>
            <a:ext cx="5877832" cy="379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CE40C1A-EB22-C547-9950-FB4B11E4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68" y="1642922"/>
            <a:ext cx="5877832" cy="37975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E77B37-3966-8148-915F-40D01052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12"/>
            <a:ext cx="12192000" cy="58415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2951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</a:t>
            </a:r>
            <a:r>
              <a:rPr lang="mr-IN" sz="3600" dirty="0" smtClean="0"/>
              <a:t>–</a:t>
            </a:r>
            <a:r>
              <a:rPr lang="en-US" sz="3600" dirty="0" smtClean="0"/>
              <a:t> Gold Data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728926"/>
            <a:ext cx="10058400" cy="6129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5900" y="6356350"/>
            <a:ext cx="415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Missing 190/</a:t>
            </a:r>
            <a:r>
              <a:rPr lang="fi-FI" sz="2800" dirty="0" smtClean="0">
                <a:solidFill>
                  <a:srgbClr val="FF0000"/>
                </a:solidFill>
              </a:rPr>
              <a:t>1,498,587</a:t>
            </a:r>
            <a:r>
              <a:rPr lang="en-US" sz="2800" dirty="0" smtClean="0">
                <a:solidFill>
                  <a:srgbClr val="FF0000"/>
                </a:solidFill>
              </a:rPr>
              <a:t> Fills</a:t>
            </a:r>
            <a:endParaRPr lang="fi-FI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37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6F3C0A4-B8A4-3740-A8E4-1067E838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16" y="1003836"/>
            <a:ext cx="6289004" cy="503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3EB2E0-6119-A846-B186-21458394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41" y="43160"/>
            <a:ext cx="3584069" cy="347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E1EDA91-D2A3-8341-B160-861FB62B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2" y="3381722"/>
            <a:ext cx="3584069" cy="347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F71EA49-DE23-EF47-A77F-F95942F1F942}"/>
              </a:ext>
            </a:extLst>
          </p:cNvPr>
          <p:cNvSpPr txBox="1"/>
          <p:nvPr/>
        </p:nvSpPr>
        <p:spPr>
          <a:xfrm>
            <a:off x="326572" y="14369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E6137B-2D4C-394E-B42F-C9CC9328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219045"/>
            <a:ext cx="6113417" cy="4741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CA5D8A4-0B9C-0B42-9951-C5D05495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83" y="1219045"/>
            <a:ext cx="6113417" cy="47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767987E-F634-0743-9B46-CD3BA3C876C3}"/>
              </a:ext>
            </a:extLst>
          </p:cNvPr>
          <p:cNvSpPr txBox="1"/>
          <p:nvPr/>
        </p:nvSpPr>
        <p:spPr>
          <a:xfrm>
            <a:off x="326572" y="143692"/>
            <a:ext cx="308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Residual FFT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7D2A5-07F1-234A-9CDF-6218A40D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36910B-A343-CE43-B539-400F8D65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Almost all plots </a:t>
            </a:r>
            <a:r>
              <a:rPr lang="en-US" dirty="0"/>
              <a:t>are from fits to the 5033A </a:t>
            </a:r>
            <a:r>
              <a:rPr lang="en-US" dirty="0" smtClean="0"/>
              <a:t>dataset (or 5033D)</a:t>
            </a:r>
          </a:p>
          <a:p>
            <a:r>
              <a:rPr lang="en-US" dirty="0" smtClean="0"/>
              <a:t>Only the single ratio fit plot is from the gold data, which I’ll identify later</a:t>
            </a:r>
            <a:endParaRPr lang="en-US" dirty="0" smtClean="0"/>
          </a:p>
          <a:p>
            <a:r>
              <a:rPr lang="en-US" dirty="0" smtClean="0"/>
              <a:t>This is condensed version of my report (with parts still to be written or updated)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DocDB</a:t>
            </a:r>
            <a:r>
              <a:rPr lang="en-US" dirty="0" smtClean="0"/>
              <a:t> </a:t>
            </a:r>
            <a:r>
              <a:rPr lang="is-IS" dirty="0"/>
              <a:t>16270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7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6BC1DF-C600-A540-94D5-7CA5CD8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3" y="1146582"/>
            <a:ext cx="7524206" cy="486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490F09-AB25-D14F-A1F8-FA92E881A58F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1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B4B897-4BB5-2644-8FDD-193CF085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60" y="1063677"/>
            <a:ext cx="3657372" cy="2362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C95367-A96E-4942-A40E-26F72D97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74" y="4185220"/>
            <a:ext cx="3657372" cy="236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2A8E47-4C1B-BF43-86E3-213106360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74" y="1063677"/>
            <a:ext cx="3657372" cy="236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ACA8D5-D787-C747-9A44-7C7099380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760" y="4185220"/>
            <a:ext cx="3657372" cy="23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7D7546A-7A7E-0A43-A354-1034346C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2" y="4185221"/>
            <a:ext cx="3657372" cy="2362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5F2CE94-D806-494C-B474-2144394E8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2" y="1063677"/>
            <a:ext cx="3657372" cy="2362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14ACEE9-A990-BB40-B538-FEC92AB51259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72B0B4-CBE5-C744-984D-479C457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293" y="1300850"/>
            <a:ext cx="6655557" cy="4998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1A5E28B-BA14-464F-9D63-4882A1CECFBE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697E2FC-4B07-6A4E-853B-35CFED32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72" y="790023"/>
            <a:ext cx="3863340" cy="2901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6AF6503-A3F2-C143-8C25-C4979863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3945910"/>
            <a:ext cx="3863340" cy="2901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F6A55AF0-043D-9745-B6B2-CB7A5FA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3945910"/>
            <a:ext cx="3863340" cy="290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7C74C8E1-C3AE-254B-8F04-E1624E024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99" y="790023"/>
            <a:ext cx="3863340" cy="2901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47D2285-DAE8-3447-A7C6-2B904EA5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26" y="790023"/>
            <a:ext cx="3863340" cy="2901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00A173A0-12A6-5E42-8160-A6E38107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372" y="3945910"/>
            <a:ext cx="3863340" cy="2901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0A6E928-CC7F-3F4F-B783-A7B71BF39DED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0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28A06E2-366E-B54F-8C3F-773E06F8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972480"/>
            <a:ext cx="3863340" cy="290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20435F-2FCF-0B4A-83E6-8FFF7A83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38" y="3972480"/>
            <a:ext cx="3863340" cy="290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C2D510-5968-9941-9F62-3F70B2A0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9" y="3972480"/>
            <a:ext cx="3863340" cy="29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07986E-18CE-9C40-A65D-C3DC62145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389" y="790023"/>
            <a:ext cx="3863340" cy="290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B26F1CE-CE65-AA40-BB1C-FF22AE8E5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90023"/>
            <a:ext cx="3863340" cy="2901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82EFD84-0726-A94A-A50E-AA16FADD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9" y="790023"/>
            <a:ext cx="3863340" cy="2901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80B183-9D55-504D-9DBF-278B9A7835A6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37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B4D752-9DC4-6A43-BCEE-582C1639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A9AEA3-2DF8-8D42-926B-BB1D0546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here evaluated on 5033A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5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crystal in fill gain amplitude and lifetime parameters</a:t>
            </a:r>
          </a:p>
          <a:p>
            <a:r>
              <a:rPr lang="en-US" dirty="0"/>
              <a:t>Undid the correction at the histogram phase and reapplied new correction factors (in multiples of the original factors)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D59EC9-3F99-6546-B223-3AE9C756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27" y="3431531"/>
            <a:ext cx="4656413" cy="33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C492EC0-F5A8-4F42-BB98-B9907783E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31531"/>
            <a:ext cx="4656413" cy="33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0D35C8A-16B7-6041-BA89-6CF82818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13" y="754856"/>
            <a:ext cx="4318000" cy="546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7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Systematic error calculated in the usual way, slope times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the uncertainty as 10%, I get a systematic error (added in quadrature) of </a:t>
            </a:r>
            <a:r>
              <a:rPr lang="en-US" dirty="0">
                <a:solidFill>
                  <a:srgbClr val="FF0000"/>
                </a:solidFill>
              </a:rPr>
              <a:t>3.5 ppb</a:t>
            </a:r>
          </a:p>
          <a:p>
            <a:r>
              <a:rPr lang="en-US" dirty="0"/>
              <a:t>Need to estimate the uncertainty in a better way, and want to take more points and recalculate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1730841-D135-F543-BB93-D6013B11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46" y="2391750"/>
            <a:ext cx="3708400" cy="2209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3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BBF50-4EF2-5644-9054-661E285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15ADEA-66D2-EE42-A9AF-1145B8E6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SDTP, want to calculate R w/ and w/o it to calculate the systematic error – I think it’s going to be very small</a:t>
            </a:r>
          </a:p>
          <a:p>
            <a:r>
              <a:rPr lang="en-US" dirty="0"/>
              <a:t>Need to do this at the reconstruction level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4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Amplitude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369" y="1645568"/>
            <a:ext cx="4305536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5" cy="337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08125D7-5405-934C-B479-F3275FF9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45" y="5314032"/>
            <a:ext cx="44196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E04CD5-6196-FD4F-BB1D-49A5DFDF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689" y="4742532"/>
            <a:ext cx="35941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9" y="5898232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22.6 ppb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6303" cy="4351338"/>
          </a:xfrm>
        </p:spPr>
        <p:txBody>
          <a:bodyPr/>
          <a:lstStyle/>
          <a:p>
            <a:r>
              <a:rPr lang="en-US" dirty="0"/>
              <a:t>Lead Analysts: Nick Kinnaird, James Mott</a:t>
            </a:r>
          </a:p>
          <a:p>
            <a:r>
              <a:rPr lang="en-US" dirty="0"/>
              <a:t>Positron reconstruction: Recon West</a:t>
            </a:r>
          </a:p>
          <a:p>
            <a:r>
              <a:rPr lang="en-US" dirty="0"/>
              <a:t>Software Release: v9_17_00</a:t>
            </a:r>
          </a:p>
          <a:p>
            <a:r>
              <a:rPr lang="en-US" dirty="0"/>
              <a:t>Dataset: gm2pro_daq_full_run1_60h_5036A_goldList</a:t>
            </a:r>
          </a:p>
          <a:p>
            <a:r>
              <a:rPr lang="en-US" dirty="0"/>
              <a:t>Gain correction method: Default</a:t>
            </a:r>
          </a:p>
          <a:p>
            <a:r>
              <a:rPr lang="en-US" dirty="0"/>
              <a:t>Pileup correction method: Asymmetric shadow window, doublets only</a:t>
            </a:r>
          </a:p>
          <a:p>
            <a:r>
              <a:rPr lang="en-US" dirty="0"/>
              <a:t>Lost muon extraction: Triple coincidence, excluded from </a:t>
            </a:r>
            <a:r>
              <a:rPr lang="en-US" dirty="0" smtClean="0"/>
              <a:t>fit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99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DFC376-0B35-F545-BCB4-54BB23EB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FEA602-750D-C248-92C2-90210FD5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0597"/>
          </a:xfrm>
        </p:spPr>
        <p:txBody>
          <a:bodyPr>
            <a:normAutofit/>
          </a:bodyPr>
          <a:lstStyle/>
          <a:p>
            <a:r>
              <a:rPr lang="en-US" dirty="0"/>
              <a:t>Time shift pulses before filling pileup histograms and refit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uncertainty on the pileup time conservatively at 3 ns</a:t>
            </a:r>
          </a:p>
          <a:p>
            <a:r>
              <a:rPr lang="en-US" dirty="0"/>
              <a:t>Systematic error: </a:t>
            </a:r>
            <a:r>
              <a:rPr lang="en-US" dirty="0">
                <a:solidFill>
                  <a:srgbClr val="FF0000"/>
                </a:solidFill>
              </a:rPr>
              <a:t>25.7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0730A2F-F1FF-6C4D-96D2-6C794D18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5" y="2367039"/>
            <a:ext cx="4053910" cy="291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44B76FF-668A-2248-B3D6-6722E71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90" y="3098063"/>
            <a:ext cx="40132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8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970" y="1729916"/>
            <a:ext cx="4305535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4" cy="3377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F082A7C-C079-7942-8BC7-7DFBAF760D09}"/>
              </a:ext>
            </a:extLst>
          </p:cNvPr>
          <p:cNvSpPr txBox="1"/>
          <p:nvPr/>
        </p:nvSpPr>
        <p:spPr>
          <a:xfrm>
            <a:off x="6901368" y="6096230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16.1 ppb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5BDE9E-91BB-7B45-9C34-3C55C76E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15" y="5207555"/>
            <a:ext cx="39624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D46CBC-2077-A244-B627-A6A3CC41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888" y="4826880"/>
            <a:ext cx="34671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42298D-CF16-D64D-A6F7-5FD77892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777779"/>
            <a:ext cx="4762500" cy="469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A9CA7B04-E0CB-6841-A423-49D2163E74C7}"/>
              </a:ext>
            </a:extLst>
          </p:cNvPr>
          <p:cNvCxnSpPr/>
          <p:nvPr/>
        </p:nvCxnSpPr>
        <p:spPr>
          <a:xfrm>
            <a:off x="8736376" y="117245"/>
            <a:ext cx="0" cy="495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1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7AF754-5C04-9440-9291-F8B597ED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Pileup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AF0B4D-F07A-724A-BCBE-C0766ACD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37.8 ppb </a:t>
            </a:r>
            <a:r>
              <a:rPr lang="en-US" dirty="0"/>
              <a:t>added in quadrature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10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685BB5-900A-7D4E-A8F0-C5A4BF1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1D88C3-2C71-004D-BF51-3B4FF6D2E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Varied parameters in frequency function by ±2σ</a:t>
            </a:r>
          </a:p>
          <a:p>
            <a:r>
              <a:rPr lang="en-US" dirty="0"/>
              <a:t>Systematic error conservatively estimated at </a:t>
            </a:r>
            <a:r>
              <a:rPr lang="en-US" dirty="0">
                <a:solidFill>
                  <a:srgbClr val="FF0000"/>
                </a:solidFill>
              </a:rPr>
              <a:t>30 ppb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784B2B9-1F2C-BD41-A49F-3D40253B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90" y="3002941"/>
            <a:ext cx="5056742" cy="35514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5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0E0375-C461-D64A-9E7E-20259616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Shape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D666A27-F148-7248-8161-F78D3DE0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with various shapes determined in tracking analysis</a:t>
            </a:r>
          </a:p>
          <a:p>
            <a:r>
              <a:rPr lang="en-US" dirty="0"/>
              <a:t>Largest change on R taken as the systematic error at </a:t>
            </a:r>
            <a:r>
              <a:rPr lang="en-US" dirty="0">
                <a:solidFill>
                  <a:srgbClr val="FF0000"/>
                </a:solidFill>
              </a:rPr>
              <a:t>21.1 ppb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932E0C1-E732-B545-B7DA-8DE62951F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57896" y="1981518"/>
            <a:ext cx="3783821" cy="5572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F995A2-EDFF-FD4B-8317-6F1F1DF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B5964D-AFA7-B24D-A9AC-BED3635A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6429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lifetime was originally fixed in the ratio fit, and is now going to be left free – but </a:t>
            </a:r>
            <a:r>
              <a:rPr lang="en-US" dirty="0" smtClean="0"/>
              <a:t>I calculated </a:t>
            </a:r>
            <a:r>
              <a:rPr lang="en-US" dirty="0"/>
              <a:t>a systematic error for it which I’ll include here</a:t>
            </a:r>
          </a:p>
          <a:p>
            <a:r>
              <a:rPr lang="en-US" dirty="0"/>
              <a:t>Scanned over the lifetime parameter</a:t>
            </a:r>
          </a:p>
          <a:p>
            <a:r>
              <a:rPr lang="en-US" dirty="0"/>
              <a:t>R vs lifetime fit to a parabola, and the change in R for the fixed lifetime ± the lifetime error from a T method fit taken as the systematic error at </a:t>
            </a:r>
            <a:r>
              <a:rPr lang="en-US" dirty="0">
                <a:solidFill>
                  <a:srgbClr val="FF0000"/>
                </a:solidFill>
              </a:rPr>
              <a:t>12.1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E91554E-324B-C741-A6EB-6892A7E6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4" y="1936717"/>
            <a:ext cx="5218011" cy="39187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2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9F4AD0-8C6E-E14A-91E4-BF4016B0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CBO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73CEA9-D2F9-BD45-B296-8E09049BE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38.6 ppb </a:t>
            </a:r>
            <a:r>
              <a:rPr lang="en-US" dirty="0"/>
              <a:t>added in quadrature</a:t>
            </a:r>
          </a:p>
          <a:p>
            <a:r>
              <a:rPr lang="en-US" dirty="0"/>
              <a:t>Still want to calculate a systematic error from excluding certain CBO pieces (like the phi </a:t>
            </a:r>
            <a:r>
              <a:rPr lang="en-US" dirty="0" err="1"/>
              <a:t>cbo</a:t>
            </a:r>
            <a:r>
              <a:rPr lang="en-US" dirty="0"/>
              <a:t> term)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5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6B1E98-A3C2-DB41-8F98-99CC974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muons and 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CB77C8-DF8F-5646-BD5D-E5C6C3FC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muon function: Fit w/ and w/o lost muon function and parameter determined from T method fit: </a:t>
            </a:r>
            <a:r>
              <a:rPr lang="en-US" dirty="0">
                <a:solidFill>
                  <a:srgbClr val="FF0000"/>
                </a:solidFill>
              </a:rPr>
              <a:t>36.1 ppb</a:t>
            </a:r>
          </a:p>
          <a:p>
            <a:r>
              <a:rPr lang="en-US" dirty="0"/>
              <a:t>Need to calculate other lost muon systematic error parts</a:t>
            </a:r>
          </a:p>
          <a:p>
            <a:endParaRPr lang="en-US" dirty="0"/>
          </a:p>
          <a:p>
            <a:r>
              <a:rPr lang="en-US" dirty="0"/>
              <a:t>VW function: Fit w/ and w/o VW function and parameters determined from T method fit: </a:t>
            </a:r>
            <a:r>
              <a:rPr lang="en-US" dirty="0">
                <a:solidFill>
                  <a:srgbClr val="FF0000"/>
                </a:solidFill>
              </a:rPr>
              <a:t>&lt; 1 ppb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0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C513F6-B0E9-AF41-8212-C47BC987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g-2 period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207B43-96B1-6F4B-BA0D-37F76F2F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g-2 period used in making the ratio histogram:</a:t>
            </a:r>
          </a:p>
          <a:p>
            <a:r>
              <a:rPr lang="en-US" dirty="0"/>
              <a:t>Uncertainty taken at 10 ppm, systematic error calculated at </a:t>
            </a:r>
            <a:r>
              <a:rPr lang="en-US" dirty="0">
                <a:solidFill>
                  <a:srgbClr val="FF0000"/>
                </a:solidFill>
              </a:rPr>
              <a:t>1.6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74412-CEC8-9A4B-A815-EBB94BA6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2" y="3417633"/>
            <a:ext cx="4968608" cy="3107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0F0F06-02D4-E949-96FF-E495B302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08" y="4332460"/>
            <a:ext cx="6007100" cy="1079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E7078-3144-8643-A217-F1B7B5B6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Width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CBDC939-0AE2-534A-9276-51B29CA8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773" cy="4351338"/>
          </a:xfrm>
        </p:spPr>
        <p:txBody>
          <a:bodyPr/>
          <a:lstStyle/>
          <a:p>
            <a:r>
              <a:rPr lang="en-US" dirty="0"/>
              <a:t>Performed </a:t>
            </a:r>
            <a:r>
              <a:rPr lang="en-US" dirty="0" err="1"/>
              <a:t>histogramming</a:t>
            </a:r>
            <a:r>
              <a:rPr lang="en-US" dirty="0"/>
              <a:t> and fitting stages with various bin widths</a:t>
            </a:r>
          </a:p>
          <a:p>
            <a:r>
              <a:rPr lang="en-US" dirty="0"/>
              <a:t>Took the RMS spread in fitted R values as the systematic error at </a:t>
            </a:r>
            <a:r>
              <a:rPr lang="en-US" dirty="0">
                <a:solidFill>
                  <a:srgbClr val="FF0000"/>
                </a:solidFill>
              </a:rPr>
              <a:t>44.5 ppb</a:t>
            </a:r>
          </a:p>
          <a:p>
            <a:r>
              <a:rPr lang="en-US" dirty="0"/>
              <a:t>Want to redo this one with more points and a range defined more appropriately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CA0CD824-95D0-5A4D-814A-1D50B2F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2820"/>
            <a:ext cx="5324396" cy="3998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5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CBO model: Exponential envelope, frequency from tracking analysis</a:t>
            </a:r>
          </a:p>
          <a:p>
            <a:r>
              <a:rPr lang="en-US" dirty="0"/>
              <a:t>VW model: Exponential envelope, constant frequency, excluded from </a:t>
            </a:r>
            <a:r>
              <a:rPr lang="en-US" dirty="0" smtClean="0"/>
              <a:t>fit</a:t>
            </a:r>
          </a:p>
          <a:p>
            <a:r>
              <a:rPr lang="en-US" dirty="0"/>
              <a:t>149.15 ns </a:t>
            </a:r>
            <a:r>
              <a:rPr lang="en-US" dirty="0" smtClean="0"/>
              <a:t>bins</a:t>
            </a:r>
            <a:endParaRPr lang="en-US" dirty="0"/>
          </a:p>
          <a:p>
            <a:r>
              <a:rPr lang="en-US" dirty="0"/>
              <a:t>Fit Range: 30 – 650 </a:t>
            </a:r>
            <a:r>
              <a:rPr lang="en-US" dirty="0" err="1" smtClean="0"/>
              <a:t>μs</a:t>
            </a:r>
            <a:endParaRPr lang="en-US" dirty="0" smtClean="0"/>
          </a:p>
          <a:p>
            <a:r>
              <a:rPr lang="en-US" dirty="0" smtClean="0"/>
              <a:t>Energy threshold: 1700 MeV</a:t>
            </a:r>
            <a:endParaRPr lang="en-US" dirty="0"/>
          </a:p>
          <a:p>
            <a:r>
              <a:rPr lang="en-US" dirty="0"/>
              <a:t>R = </a:t>
            </a:r>
            <a:r>
              <a:rPr lang="en-US" dirty="0" smtClean="0"/>
              <a:t>-20.35 ppm (blinded</a:t>
            </a:r>
            <a:r>
              <a:rPr lang="en-US" dirty="0"/>
              <a:t>) </a:t>
            </a:r>
            <a:r>
              <a:rPr lang="en-US" dirty="0" smtClean="0"/>
              <a:t>± ~1.327 ppm (stat.) ± ~0.095 ppm (syst.)</a:t>
            </a:r>
            <a:endParaRPr lang="en-US" dirty="0"/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</a:t>
            </a:r>
            <a:r>
              <a:rPr lang="en-US" dirty="0" smtClean="0"/>
              <a:t>4204 / 4150</a:t>
            </a:r>
            <a:endParaRPr lang="en-US" dirty="0"/>
          </a:p>
          <a:p>
            <a:r>
              <a:rPr lang="en-US" dirty="0"/>
              <a:t>P value = </a:t>
            </a:r>
            <a:r>
              <a:rPr lang="en-US" dirty="0" smtClean="0"/>
              <a:t>0.2768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F0F207-2645-D441-B2E6-9E3DC56F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33CDD0-66A0-EA4E-8416-48AFBEC2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95660" cy="4938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fitting with 20 different random seeds</a:t>
            </a:r>
          </a:p>
          <a:p>
            <a:r>
              <a:rPr lang="en-US" dirty="0"/>
              <a:t>The systematic error is calculated as (where N is the number of random seeds):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Systematic error calculated at </a:t>
            </a:r>
            <a:r>
              <a:rPr lang="en-US" dirty="0">
                <a:solidFill>
                  <a:srgbClr val="FF0000"/>
                </a:solidFill>
              </a:rPr>
              <a:t>44.4 ppb</a:t>
            </a:r>
          </a:p>
          <a:p>
            <a:r>
              <a:rPr lang="en-US" dirty="0"/>
              <a:t>Want to redo this with more seeds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146451-4A45-E144-9F3F-28AF94F4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7905"/>
            <a:ext cx="4561596" cy="50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B04104E-4DA1-BA4F-88B9-E426545D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360" y="2625821"/>
            <a:ext cx="4777879" cy="35882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1660" y="5990777"/>
            <a:ext cx="5854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(This done on 5033A, so mean doesn’t correspond to the final R answer yet.)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65" y="112343"/>
            <a:ext cx="3252068" cy="24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5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52815-BAA3-AE4B-9A23-8971EB79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C688675-EB95-DE45-9601-35459D1C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2060154"/>
            <a:ext cx="4921504" cy="4088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81248" y="6215360"/>
            <a:ext cx="5944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Still some systematic errors to estimate/finish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4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91C12C-A447-404E-B558-42A649BD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Method MC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99B28F9-30C4-B749-B47D-39F8D4CC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100 pseudo-experiments in MC</a:t>
            </a:r>
          </a:p>
          <a:p>
            <a:r>
              <a:rPr lang="en-US" dirty="0"/>
              <a:t>Each pseudo-experiment consisted of a set of “positron” hits with stats comparable to the 60H dataset</a:t>
            </a:r>
          </a:p>
          <a:p>
            <a:r>
              <a:rPr lang="en-US" dirty="0"/>
              <a:t>Each set of hits was time randomized with 50 random seeds</a:t>
            </a:r>
          </a:p>
          <a:p>
            <a:r>
              <a:rPr lang="en-US" dirty="0"/>
              <a:t>5 parameter fits and 3 parameter ratio fits were performed on all sets of hits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4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82232F-AB9B-7242-8D4D-91FE970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47" y="0"/>
            <a:ext cx="71355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AD13DA6-F4F0-8149-ADE5-1333E676618D}"/>
              </a:ext>
            </a:extLst>
          </p:cNvPr>
          <p:cNvSpPr txBox="1"/>
          <p:nvPr/>
        </p:nvSpPr>
        <p:spPr>
          <a:xfrm>
            <a:off x="8129633" y="3870960"/>
            <a:ext cx="3696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bottom right plot tells me the expected spread in average fitted R values for 50 different random seeds between a 5 parameter fit and a 3 parameter ratio fit– a difference of 70 ppb is consistent to 1σ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56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FE00FC-3A50-7B43-9092-6BFAE3F9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A4CC18-3747-074D-BAEB-A8847A36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= -20.35 ppm (blinded) ± ~1.327 ppm (stat.) ± ~0.095 ppm (syst.)</a:t>
            </a:r>
          </a:p>
          <a:p>
            <a:r>
              <a:rPr lang="el-GR" dirty="0" smtClean="0"/>
              <a:t>Χ</a:t>
            </a:r>
            <a:r>
              <a:rPr lang="en-US" baseline="30000" dirty="0"/>
              <a:t>2</a:t>
            </a:r>
            <a:r>
              <a:rPr lang="en-US" dirty="0"/>
              <a:t>/NDF = 4204 / 4150</a:t>
            </a:r>
          </a:p>
          <a:p>
            <a:r>
              <a:rPr lang="en-US" dirty="0"/>
              <a:t>P value = 0.2768</a:t>
            </a:r>
          </a:p>
          <a:p>
            <a:endParaRPr lang="en-US" dirty="0" smtClean="0"/>
          </a:p>
          <a:p>
            <a:r>
              <a:rPr lang="en-US" dirty="0" smtClean="0"/>
              <a:t>Need to make slight tuning adjustments on Gold dataset (and include missing file), then reproduce all fits, plots, and systematic studies for my report</a:t>
            </a:r>
          </a:p>
          <a:p>
            <a:r>
              <a:rPr lang="en-US" dirty="0" smtClean="0"/>
              <a:t>Continue with other systematic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7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744F5F-E9E8-7047-A60E-69D11C5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7C457-226D-F74C-94FE-337F35F1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7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1" y="2064712"/>
            <a:ext cx="5422900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the ratio method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1" y="1543478"/>
            <a:ext cx="6442261" cy="4826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493019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split positron time spectra into 4 sets, two with time spectra shifted up and down by half a g-2 period, and two unchanged. (Equal weighting corresponding to ¼ factors.)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09696" y="3874569"/>
            <a:ext cx="12366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CC613E7-A8D3-6B48-B070-AB6AF8E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5" y="2718869"/>
            <a:ext cx="4546600" cy="115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983C3F9-5943-E145-BA32-57CF1DE1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5" y="4024910"/>
            <a:ext cx="4635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551A05-AF6F-6D44-BCBA-E1051AEB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10" y="5814504"/>
            <a:ext cx="8446666" cy="692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6A8B9E0-84B4-9F48-988D-708BF856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238" y="5648827"/>
            <a:ext cx="149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9" y="4651895"/>
            <a:ext cx="4471302" cy="220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7" y="25518"/>
            <a:ext cx="4384410" cy="23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42" y="203582"/>
            <a:ext cx="3670069" cy="415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42" y="758639"/>
            <a:ext cx="3423153" cy="415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42" y="1438302"/>
            <a:ext cx="3389482" cy="9652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82507" y="511332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Denominator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3759" y="6148931"/>
            <a:ext cx="611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gets divided out </a:t>
            </a:r>
            <a:r>
              <a:rPr lang="mr-IN" dirty="0"/>
              <a:t>–</a:t>
            </a:r>
            <a:r>
              <a:rPr lang="en-US" dirty="0"/>
              <a:t> fit is now down to 3 parameters.</a:t>
            </a:r>
          </a:p>
          <a:p>
            <a:r>
              <a:rPr lang="en-US" dirty="0">
                <a:solidFill>
                  <a:srgbClr val="FF0000"/>
                </a:solidFill>
              </a:rPr>
              <a:t>Less sensitivity to slow effects which divide out.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24702" y="203582"/>
            <a:ext cx="29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datasets separately: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A30F3A-842F-9E4D-A582-D4843CFB0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383" y="5223504"/>
            <a:ext cx="6588400" cy="831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9" y="2442008"/>
            <a:ext cx="4257383" cy="2025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0" y="2667915"/>
            <a:ext cx="4746667" cy="2533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52565" y="2534107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Numerator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471393" y="3688098"/>
            <a:ext cx="5043360" cy="9925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67209" y="335336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7720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D5225-9C51-3942-BEA2-98659CA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Better weighting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FA5C45-2BD1-F946-AD72-10D462B8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6E78-B7CD-D048-AC03-F8BB2A1D5A5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685CFB-4B4D-354D-B07B-00A8837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2" y="2665133"/>
            <a:ext cx="9766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A053424-A3E3-2840-BDF3-757F1960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2" y="1651110"/>
            <a:ext cx="78232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712CCF31-6890-E94D-872F-4B5B574ACEA5}"/>
              </a:ext>
            </a:extLst>
          </p:cNvPr>
          <p:cNvCxnSpPr>
            <a:cxnSpLocks/>
          </p:cNvCxnSpPr>
          <p:nvPr/>
        </p:nvCxnSpPr>
        <p:spPr>
          <a:xfrm>
            <a:off x="5738562" y="2267777"/>
            <a:ext cx="0" cy="484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420FA4E-845B-7A4D-80F9-8F850C4EC467}"/>
              </a:ext>
            </a:extLst>
          </p:cNvPr>
          <p:cNvSpPr txBox="1"/>
          <p:nvPr/>
        </p:nvSpPr>
        <p:spPr>
          <a:xfrm>
            <a:off x="442346" y="3448964"/>
            <a:ext cx="1073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factors now cancel out and the ratio equals the simple form exactly (in the absence of further fit parameters like CBO and the limit that T is exactly the g-2 period.)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EF93D08-7CF5-1448-859E-4944683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14" y="5415514"/>
            <a:ext cx="43053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7A9B430-BC1D-2344-8DCF-4D6EED22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6" y="5345018"/>
            <a:ext cx="5515466" cy="6957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13B4744-1099-4A47-BF23-F25B75E7C63D}"/>
              </a:ext>
            </a:extLst>
          </p:cNvPr>
          <p:cNvCxnSpPr>
            <a:cxnSpLocks/>
          </p:cNvCxnSpPr>
          <p:nvPr/>
        </p:nvCxnSpPr>
        <p:spPr>
          <a:xfrm>
            <a:off x="5965372" y="5650464"/>
            <a:ext cx="82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D7C989-81F9-F640-A4E2-9CB3DDD6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" y="4437631"/>
            <a:ext cx="8446666" cy="6929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65697257-7683-A743-A39A-BFA405C53377}"/>
              </a:ext>
            </a:extLst>
          </p:cNvPr>
          <p:cNvCxnSpPr/>
          <p:nvPr/>
        </p:nvCxnSpPr>
        <p:spPr>
          <a:xfrm flipV="1">
            <a:off x="4147794" y="4223208"/>
            <a:ext cx="801737" cy="907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14128C0-93A3-F14B-B898-CE7302E55D7D}"/>
              </a:ext>
            </a:extLst>
          </p:cNvPr>
          <p:cNvCxnSpPr>
            <a:cxnSpLocks/>
          </p:cNvCxnSpPr>
          <p:nvPr/>
        </p:nvCxnSpPr>
        <p:spPr>
          <a:xfrm flipV="1">
            <a:off x="7607431" y="4223208"/>
            <a:ext cx="829559" cy="932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956ED3AC-4C3B-8341-B44B-68B970DDB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08" y="3906583"/>
            <a:ext cx="723900" cy="228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8595BAB-0BE9-B64E-9491-88AB57BDF0EB}"/>
              </a:ext>
            </a:extLst>
          </p:cNvPr>
          <p:cNvSpPr txBox="1"/>
          <p:nvPr/>
        </p:nvSpPr>
        <p:spPr>
          <a:xfrm>
            <a:off x="7433859" y="630587"/>
            <a:ext cx="421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# of counts in the histograms, not the weighting of the counts themselves)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6198" y="6220617"/>
            <a:ext cx="101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weighting accounts for the muon decay during half a g-2 period.</a:t>
            </a:r>
          </a:p>
        </p:txBody>
      </p:sp>
    </p:spTree>
    <p:extLst>
      <p:ext uri="{BB962C8B-B14F-4D97-AF65-F5344CB8AC3E}">
        <p14:creationId xmlns:p14="http://schemas.microsoft.com/office/powerpoint/2010/main" val="91319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3064D5-5122-B141-B17D-D14D2B3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0"/>
            <a:ext cx="106148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033" y="180459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Fit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6F38A5-1D79-314A-AE56-904D27A8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32" y="1690688"/>
            <a:ext cx="7881443" cy="496982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587500" y="48006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87500" y="5397500"/>
            <a:ext cx="87249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404967"/>
            <a:ext cx="96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These gave stable fit parameters for 5033A but not the gold data set </a:t>
            </a:r>
            <a:r>
              <a:rPr lang="mr-IN" dirty="0" smtClean="0">
                <a:solidFill>
                  <a:srgbClr val="FF0000"/>
                </a:solidFill>
              </a:rPr>
              <a:t>–</a:t>
            </a:r>
            <a:r>
              <a:rPr lang="en-US" dirty="0" smtClean="0">
                <a:solidFill>
                  <a:srgbClr val="FF0000"/>
                </a:solidFill>
              </a:rPr>
              <a:t> still need to play around some.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06475" y="5095359"/>
            <a:ext cx="1081025" cy="1260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3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2AF7A5D-BD96-9241-B791-E707D12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51" y="0"/>
            <a:ext cx="80715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1DB00F-FC69-CB43-8297-3E6931E6CAEC}"/>
              </a:ext>
            </a:extLst>
          </p:cNvPr>
          <p:cNvSpPr txBox="1"/>
          <p:nvPr/>
        </p:nvSpPr>
        <p:spPr>
          <a:xfrm>
            <a:off x="341522" y="0"/>
            <a:ext cx="283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matrix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1522" y="523220"/>
            <a:ext cx="1205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5033A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82202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59502"/>
            <a:ext cx="10058400" cy="64984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3818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Fit - </a:t>
            </a:r>
            <a:r>
              <a:rPr lang="en-US" sz="3600" dirty="0"/>
              <a:t>5033D (partial</a:t>
            </a:r>
            <a:r>
              <a:rPr lang="en-US" sz="3600" dirty="0" smtClean="0"/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19335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0"/>
            <a:ext cx="10515600" cy="1325563"/>
          </a:xfrm>
        </p:spPr>
        <p:txBody>
          <a:bodyPr/>
          <a:lstStyle/>
          <a:p>
            <a:r>
              <a:rPr lang="en-US" dirty="0" smtClean="0"/>
              <a:t>5033D (partial) T Method Fit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1080259"/>
            <a:ext cx="8942808" cy="5777741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78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23606"/>
            <a:ext cx="9895081" cy="60295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9681441" y="3987800"/>
            <a:ext cx="25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Extra </a:t>
            </a:r>
            <a:r>
              <a:rPr lang="en-US" dirty="0" err="1" smtClean="0">
                <a:solidFill>
                  <a:srgbClr val="FF0000"/>
                </a:solidFill>
              </a:rPr>
              <a:t>cbo</a:t>
            </a:r>
            <a:r>
              <a:rPr lang="en-US" dirty="0" smtClean="0">
                <a:solidFill>
                  <a:srgbClr val="FF0000"/>
                </a:solidFill>
              </a:rPr>
              <a:t> terms included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53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09838"/>
            <a:ext cx="10058400" cy="6129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000" y="223606"/>
            <a:ext cx="3879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Gold Fit (one missing file)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48613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A19B7E0-37F4-864F-BF0B-DFCDB8B4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46" y="1243666"/>
            <a:ext cx="8603596" cy="484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0B3D5B-75B3-6B45-A0A6-FDF64E25E6F5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861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F9C98B9-F11C-AC4F-8D0A-BA4F6F23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09" y="3893747"/>
            <a:ext cx="4588081" cy="2964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8EA6C64A-5115-D947-A887-5BA1E62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09" y="780051"/>
            <a:ext cx="4588081" cy="296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474DEA96-A22B-4B42-A46B-743F4D8E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28" y="3893747"/>
            <a:ext cx="4588081" cy="29642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DF00E12D-DDF7-6C47-8B7C-F84E4583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628" y="780051"/>
            <a:ext cx="4588081" cy="2964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AC065F0-B08F-0242-8780-F5A75C413B80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38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64D07-ADCF-444F-86C1-EDDDE3A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Results Vs Bunch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1E001B-EAE3-1D4F-B6A3-E87786E8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2028819"/>
            <a:ext cx="5145127" cy="386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E35F629-23F3-5346-A760-727D89A5751A}"/>
              </a:ext>
            </a:extLst>
          </p:cNvPr>
          <p:cNvSpPr txBox="1"/>
          <p:nvPr/>
        </p:nvSpPr>
        <p:spPr>
          <a:xfrm>
            <a:off x="1626477" y="6230961"/>
            <a:ext cx="856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the dotted blue line is set to the value at bunch 8.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2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ADB3670-872D-2F42-A3E6-54EE5A6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41" y="585273"/>
            <a:ext cx="3659934" cy="274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544F788-D108-8D4F-9480-8DF5B3DA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76" y="567853"/>
            <a:ext cx="3659934" cy="274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18129F8-26D6-B944-83D7-CB66A3E4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89" y="3526052"/>
            <a:ext cx="3659934" cy="274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3852928-35F2-5A4D-A8AD-89EAEDAE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41" y="3526052"/>
            <a:ext cx="3659934" cy="27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81937D9-76E4-944D-822B-4B2E9F2F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1" y="3526052"/>
            <a:ext cx="3659934" cy="274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B8B955B-9773-0749-93E2-93A8D7697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11" y="585273"/>
            <a:ext cx="3659934" cy="2748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CFC61A-AFC4-3342-BC6D-74BB9D8A8B88}"/>
              </a:ext>
            </a:extLst>
          </p:cNvPr>
          <p:cNvSpPr txBox="1"/>
          <p:nvPr/>
        </p:nvSpPr>
        <p:spPr>
          <a:xfrm>
            <a:off x="315837" y="6299585"/>
            <a:ext cx="114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red line is a fit to bunches 0 -7, the dotted blue line is set to the value at bunch 8.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EBBB52-3655-FD47-B6CD-4B21A380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FB09E4-60B0-4F40-AFF6-48B438DC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7426"/>
          </a:xfrm>
        </p:spPr>
        <p:txBody>
          <a:bodyPr>
            <a:normAutofit/>
          </a:bodyPr>
          <a:lstStyle/>
          <a:p>
            <a:r>
              <a:rPr lang="en-US" dirty="0"/>
              <a:t>Apply artificial dead time (ADT) of 6 ns</a:t>
            </a:r>
          </a:p>
          <a:p>
            <a:r>
              <a:rPr lang="en-US" dirty="0"/>
              <a:t>Randomize times with ±149.15 ns</a:t>
            </a:r>
          </a:p>
          <a:p>
            <a:r>
              <a:rPr lang="en-US" dirty="0"/>
              <a:t>Apply energy threshold of 1700 MeV</a:t>
            </a:r>
          </a:p>
          <a:p>
            <a:r>
              <a:rPr lang="en-US" dirty="0"/>
              <a:t>Split data into 4 histograms with weighting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times in the first two histograms shifted down and up half a g-2 period </a:t>
            </a:r>
            <a:r>
              <a:rPr lang="en-US" dirty="0" err="1"/>
              <a:t>respecitively</a:t>
            </a:r>
            <a:endParaRPr lang="en-US" dirty="0"/>
          </a:p>
          <a:p>
            <a:r>
              <a:rPr lang="en-US" dirty="0"/>
              <a:t>Form the ratio histogram and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7A2226-003F-D542-A866-FCF2ECD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4139338"/>
            <a:ext cx="97663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2412DA5-80F7-C441-9B76-5E349B8D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62" y="5609029"/>
            <a:ext cx="2637431" cy="29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558AB15-BE83-6745-94CB-080A9AD8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62" y="6153453"/>
            <a:ext cx="2459989" cy="29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262C54-D20D-8C48-BF66-83AA042D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668" y="5692112"/>
            <a:ext cx="2435792" cy="69363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from calibration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293F33A-41D2-1141-8186-D8075DC5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72" y="2326542"/>
            <a:ext cx="5728618" cy="42885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632"/>
            <a:ext cx="10515600" cy="1325563"/>
          </a:xfrm>
        </p:spPr>
        <p:txBody>
          <a:bodyPr/>
          <a:lstStyle/>
          <a:p>
            <a:r>
              <a:rPr lang="en-US" dirty="0"/>
              <a:t>Pileup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7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fill and each calorimeter create a vector of time – energy pairs from the clusters</a:t>
            </a:r>
          </a:p>
          <a:p>
            <a:r>
              <a:rPr lang="en-US" dirty="0"/>
              <a:t>For each cluster look in a time window (SDT) a gap time away (SGT) for a shadow hit</a:t>
            </a:r>
          </a:p>
          <a:p>
            <a:r>
              <a:rPr lang="en-US" dirty="0"/>
              <a:t>Construct pileup doublets if a shadow hit is found: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pileup spectra: P = D – S  (doublets minus singlets)</a:t>
            </a:r>
          </a:p>
          <a:p>
            <a:r>
              <a:rPr lang="en-US" dirty="0"/>
              <a:t>Subtract pileup spectra off calorimeter spectra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E0377B-E3FA-7F4E-A0A2-99DDA554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4018676"/>
            <a:ext cx="5386796" cy="1305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5AA1FE-D2AC-D64F-8479-CA91AAE7EC5A}"/>
              </a:ext>
            </a:extLst>
          </p:cNvPr>
          <p:cNvSpPr txBox="1"/>
          <p:nvPr/>
        </p:nvSpPr>
        <p:spPr>
          <a:xfrm>
            <a:off x="8944986" y="3909212"/>
            <a:ext cx="27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 set to 1 by default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9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8D70700-5CBC-7649-B01A-0BA64898E798}"/>
              </a:ext>
            </a:extLst>
          </p:cNvPr>
          <p:cNvCxnSpPr>
            <a:cxnSpLocks/>
          </p:cNvCxnSpPr>
          <p:nvPr/>
        </p:nvCxnSpPr>
        <p:spPr>
          <a:xfrm>
            <a:off x="9987506" y="1236012"/>
            <a:ext cx="567414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914812-4B51-3B40-877E-6D6F19100FD0}"/>
              </a:ext>
            </a:extLst>
          </p:cNvPr>
          <p:cNvSpPr txBox="1"/>
          <p:nvPr/>
        </p:nvSpPr>
        <p:spPr>
          <a:xfrm>
            <a:off x="10057990" y="928235"/>
            <a:ext cx="463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SDT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D4221570-AE76-2042-962C-6AAA957F831F}"/>
              </a:ext>
            </a:extLst>
          </p:cNvPr>
          <p:cNvCxnSpPr>
            <a:cxnSpLocks/>
          </p:cNvCxnSpPr>
          <p:nvPr/>
        </p:nvCxnSpPr>
        <p:spPr>
          <a:xfrm>
            <a:off x="8831955" y="1236012"/>
            <a:ext cx="111969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0B92EED-E506-104F-B452-82E4F6C0085C}"/>
              </a:ext>
            </a:extLst>
          </p:cNvPr>
          <p:cNvSpPr txBox="1"/>
          <p:nvPr/>
        </p:nvSpPr>
        <p:spPr>
          <a:xfrm>
            <a:off x="9166570" y="928235"/>
            <a:ext cx="467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SGT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9978543" y="422558"/>
            <a:ext cx="0" cy="84701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10554920" y="422558"/>
            <a:ext cx="0" cy="84701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8829763" y="422558"/>
            <a:ext cx="0" cy="847017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38108" y="52221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Trigger cluster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039332" y="1280998"/>
            <a:ext cx="48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 ns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9105657" y="1280998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12 ns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8705404" y="33672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CAA65AEF-86FF-4A4F-9220-F7D7B8D2DA87}"/>
              </a:ext>
            </a:extLst>
          </p:cNvPr>
          <p:cNvCxnSpPr>
            <a:cxnSpLocks/>
          </p:cNvCxnSpPr>
          <p:nvPr/>
        </p:nvCxnSpPr>
        <p:spPr>
          <a:xfrm>
            <a:off x="10271213" y="422558"/>
            <a:ext cx="0" cy="397644"/>
          </a:xfrm>
          <a:prstGeom prst="line">
            <a:avLst/>
          </a:prstGeom>
          <a:ln w="28575">
            <a:solidFill>
              <a:srgbClr val="0070C0"/>
            </a:solidFill>
            <a:prstDash val="solid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119513" y="3952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75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</TotalTime>
  <Words>1441</Words>
  <Application>Microsoft Macintosh PowerPoint</Application>
  <PresentationFormat>Widescreen</PresentationFormat>
  <Paragraphs>252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Calibri</vt:lpstr>
      <vt:lpstr>Calibri Light</vt:lpstr>
      <vt:lpstr>Mangal</vt:lpstr>
      <vt:lpstr>Arial</vt:lpstr>
      <vt:lpstr>Office Theme</vt:lpstr>
      <vt:lpstr>BU Ratio Method Analysis – 60H</vt:lpstr>
      <vt:lpstr>Disclaimer</vt:lpstr>
      <vt:lpstr>High Level Summary</vt:lpstr>
      <vt:lpstr>High Level Summary</vt:lpstr>
      <vt:lpstr>Fit Function</vt:lpstr>
      <vt:lpstr>Analysis Procedures</vt:lpstr>
      <vt:lpstr>Histogramming</vt:lpstr>
      <vt:lpstr>Gain Correction</vt:lpstr>
      <vt:lpstr>Pileup Correction</vt:lpstr>
      <vt:lpstr>Lost Muon Extraction</vt:lpstr>
      <vt:lpstr>CBO</vt:lpstr>
      <vt:lpstr>VW</vt:lpstr>
      <vt:lpstr>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Systematic Evaluations</vt:lpstr>
      <vt:lpstr>In-Fill Gain</vt:lpstr>
      <vt:lpstr>In-Fill Gain</vt:lpstr>
      <vt:lpstr>Gain</vt:lpstr>
      <vt:lpstr>Pileup Amplitude</vt:lpstr>
      <vt:lpstr>Pileup Phase</vt:lpstr>
      <vt:lpstr>Pileup Phase</vt:lpstr>
      <vt:lpstr>Total Pileup Systematic Error</vt:lpstr>
      <vt:lpstr>CBO Frequency</vt:lpstr>
      <vt:lpstr>CBO Shape</vt:lpstr>
      <vt:lpstr>CBO Lifetime</vt:lpstr>
      <vt:lpstr>Total CBO Systematic Error</vt:lpstr>
      <vt:lpstr>Lost muons and VW</vt:lpstr>
      <vt:lpstr>g-2 period </vt:lpstr>
      <vt:lpstr>Bin Width</vt:lpstr>
      <vt:lpstr>Randomization</vt:lpstr>
      <vt:lpstr>Systematic error table</vt:lpstr>
      <vt:lpstr>T Method MC Comparison</vt:lpstr>
      <vt:lpstr>PowerPoint Presentation</vt:lpstr>
      <vt:lpstr>Summary</vt:lpstr>
      <vt:lpstr>Backup</vt:lpstr>
      <vt:lpstr>How the ratio method works</vt:lpstr>
      <vt:lpstr>PowerPoint Presentation</vt:lpstr>
      <vt:lpstr>Better weighting procedure</vt:lpstr>
      <vt:lpstr>PowerPoint Presentation</vt:lpstr>
      <vt:lpstr>PowerPoint Presentation</vt:lpstr>
      <vt:lpstr>PowerPoint Presentation</vt:lpstr>
      <vt:lpstr>5033D (partial) T Method Fit</vt:lpstr>
      <vt:lpstr>PowerPoint Presentation</vt:lpstr>
      <vt:lpstr>PowerPoint Presentation</vt:lpstr>
      <vt:lpstr>PowerPoint Presentation</vt:lpstr>
      <vt:lpstr>PowerPoint Presentation</vt:lpstr>
      <vt:lpstr>Fit Results Vs Bunch Number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 Ratio Method – 60H Unblinding</dc:title>
  <dc:creator>Microsoft Office User</dc:creator>
  <cp:lastModifiedBy>Kinnaird, Nicholas, Brennan</cp:lastModifiedBy>
  <cp:revision>91</cp:revision>
  <cp:lastPrinted>2019-02-25T17:28:53Z</cp:lastPrinted>
  <dcterms:created xsi:type="dcterms:W3CDTF">2019-02-24T19:57:01Z</dcterms:created>
  <dcterms:modified xsi:type="dcterms:W3CDTF">2019-02-25T17:56:30Z</dcterms:modified>
</cp:coreProperties>
</file>